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6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1524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0ED74-475A-4024-89A7-555FB7492599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B4E08-18A8-4419-8FF7-003A607ABB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1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1F6D-B5C8-4F3D-B9E3-6BF04C043BE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CA90-E9DF-4302-BC3F-3D15ACE36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3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1F6D-B5C8-4F3D-B9E3-6BF04C043BE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CA90-E9DF-4302-BC3F-3D15ACE36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047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1F6D-B5C8-4F3D-B9E3-6BF04C043BE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CA90-E9DF-4302-BC3F-3D15ACE36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67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1F6D-B5C8-4F3D-B9E3-6BF04C043BE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CA90-E9DF-4302-BC3F-3D15ACE36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3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1F6D-B5C8-4F3D-B9E3-6BF04C043BE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CA90-E9DF-4302-BC3F-3D15ACE36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77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1F6D-B5C8-4F3D-B9E3-6BF04C043BE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CA90-E9DF-4302-BC3F-3D15ACE36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4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1F6D-B5C8-4F3D-B9E3-6BF04C043BE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CA90-E9DF-4302-BC3F-3D15ACE36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97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1F6D-B5C8-4F3D-B9E3-6BF04C043BE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CA90-E9DF-4302-BC3F-3D15ACE36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9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1F6D-B5C8-4F3D-B9E3-6BF04C043BE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CA90-E9DF-4302-BC3F-3D15ACE36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95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1F6D-B5C8-4F3D-B9E3-6BF04C043BE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CA90-E9DF-4302-BC3F-3D15ACE36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58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91F6D-B5C8-4F3D-B9E3-6BF04C043BE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1CA90-E9DF-4302-BC3F-3D15ACE36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8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91F6D-B5C8-4F3D-B9E3-6BF04C043BE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1CA90-E9DF-4302-BC3F-3D15ACE36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35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2.png"/><Relationship Id="rId4" Type="http://schemas.openxmlformats.org/officeDocument/2006/relationships/image" Target="../media/image71.jpeg"/><Relationship Id="rId9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Relationship Id="rId9" Type="http://schemas.openxmlformats.org/officeDocument/2006/relationships/image" Target="../media/image1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13" Type="http://schemas.openxmlformats.org/officeDocument/2006/relationships/image" Target="../media/image137.png"/><Relationship Id="rId3" Type="http://schemas.openxmlformats.org/officeDocument/2006/relationships/image" Target="../media/image127.png"/><Relationship Id="rId7" Type="http://schemas.openxmlformats.org/officeDocument/2006/relationships/image" Target="../media/image131.jpeg"/><Relationship Id="rId12" Type="http://schemas.openxmlformats.org/officeDocument/2006/relationships/image" Target="../media/image13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11" Type="http://schemas.openxmlformats.org/officeDocument/2006/relationships/image" Target="../media/image135.png"/><Relationship Id="rId5" Type="http://schemas.openxmlformats.org/officeDocument/2006/relationships/image" Target="../media/image129.jpeg"/><Relationship Id="rId10" Type="http://schemas.openxmlformats.org/officeDocument/2006/relationships/image" Target="../media/image134.pn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Relationship Id="rId14" Type="http://schemas.openxmlformats.org/officeDocument/2006/relationships/image" Target="../media/image1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PR\буклет\booklet\fon1 prozr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0600" y="25879"/>
            <a:ext cx="7128294" cy="680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51431" y="13716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4200" y="2135727"/>
            <a:ext cx="3521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Результаты научной деятельности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241" y="3411080"/>
            <a:ext cx="75870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 2023 году выполнено</a:t>
            </a:r>
            <a:r>
              <a:rPr lang="en-US" dirty="0" smtClean="0"/>
              <a:t>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РЕСТАВРАЦИЯ И ИССЛЕДОВАНИЕ ПРОИЗВЕДЕНИЙ ТЕМПЕРНОЙ ЖИВОПИСИ</a:t>
            </a:r>
            <a:br>
              <a:rPr lang="ru-RU" dirty="0" smtClean="0"/>
            </a:br>
            <a:r>
              <a:rPr lang="ru-RU" dirty="0" smtClean="0"/>
              <a:t>РЕСТАВРАЦИЯ И ИССЛЕДОВАНИЕ СТАНКОВОЙ МАСЛЯНОЙ ЖИВОПИСИ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ПРИКЛАДНЫЕ НАУЧНЫЕ РАЗРАБОТКИ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31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200" y="0"/>
            <a:ext cx="388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Икона «Всех скорбящих радость»</a:t>
            </a:r>
            <a:r>
              <a:rPr lang="ru-RU" dirty="0"/>
              <a:t>, XIX в., дерево, яичная темпера, золочение, 53х43. Ц. Всемилостивого Спаса, село Васильевское Ярославская область.</a:t>
            </a:r>
            <a:endParaRPr lang="en-US" dirty="0"/>
          </a:p>
          <a:p>
            <a:r>
              <a:rPr lang="ru-RU" dirty="0"/>
              <a:t>Руководитель </a:t>
            </a:r>
            <a:r>
              <a:rPr lang="ru-RU" b="1" dirty="0"/>
              <a:t>Ф.Ю. Бобров</a:t>
            </a:r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40" y="1752601"/>
            <a:ext cx="1919585" cy="23326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0" y="1752600"/>
            <a:ext cx="1905000" cy="23514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00600" y="3558244"/>
            <a:ext cx="43005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Выполнен полный комплекс реставрации (укрепление, раскрытие, </a:t>
            </a:r>
            <a:r>
              <a:rPr lang="ru-RU" dirty="0" err="1" smtClean="0"/>
              <a:t>тонирование</a:t>
            </a:r>
            <a:r>
              <a:rPr lang="ru-RU" dirty="0" smtClean="0"/>
              <a:t>), проведен комплекс исследований.</a:t>
            </a:r>
            <a:br>
              <a:rPr lang="ru-RU" dirty="0" smtClean="0"/>
            </a:br>
            <a:r>
              <a:rPr lang="ru-RU" dirty="0" smtClean="0"/>
              <a:t>Произведение и паспорт с приложениями готовы к передаче владельцу произведения (РПЦ)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7189"/>
            <a:ext cx="5062538" cy="357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4152845"/>
            <a:ext cx="4648200" cy="2666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5308328"/>
            <a:ext cx="1143000" cy="14884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0" y="5305838"/>
            <a:ext cx="2667000" cy="149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82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630" y="1614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Икона «Спас в силах»</a:t>
            </a:r>
            <a:r>
              <a:rPr lang="ru-RU" dirty="0"/>
              <a:t>, XVII в., дерево, яичная темпера, 94,5х81,3. Вологодский государственный историко-архитектурный и художественный музей-заповедник.</a:t>
            </a:r>
            <a:endParaRPr lang="en-US" dirty="0"/>
          </a:p>
          <a:p>
            <a:r>
              <a:rPr lang="ru-RU" dirty="0"/>
              <a:t>Руководитель </a:t>
            </a:r>
            <a:r>
              <a:rPr lang="ru-RU" b="1" dirty="0"/>
              <a:t>Ф.Ю. Бобров</a:t>
            </a:r>
            <a:r>
              <a:rPr lang="ru-RU" dirty="0"/>
              <a:t> </a:t>
            </a:r>
            <a:endParaRPr lang="en-US" dirty="0"/>
          </a:p>
        </p:txBody>
      </p:sp>
      <p:pic>
        <p:nvPicPr>
          <p:cNvPr id="5" name="Рисунок 4" descr="1 фото до рест ПС ОВ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9" y="1447800"/>
            <a:ext cx="2252932" cy="2667131"/>
          </a:xfrm>
          <a:prstGeom prst="rect">
            <a:avLst/>
          </a:prstGeom>
        </p:spPr>
      </p:pic>
      <p:pic>
        <p:nvPicPr>
          <p:cNvPr id="6" name="Picture 2" descr="C:\Users\devil\OneDrive\Рабочий стол\Диплом\909\Планшет 909\Фото\После рест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1" y="1447800"/>
            <a:ext cx="2286000" cy="267598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48201" y="3124200"/>
            <a:ext cx="4439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Выполнен полный комплекс реставрации </a:t>
            </a:r>
            <a:br>
              <a:rPr lang="ru-RU" dirty="0" smtClean="0"/>
            </a:br>
            <a:r>
              <a:rPr lang="ru-RU" dirty="0" smtClean="0"/>
              <a:t>(укрепление, раскрытие, </a:t>
            </a:r>
            <a:r>
              <a:rPr lang="ru-RU" dirty="0" err="1" smtClean="0"/>
              <a:t>тонирование</a:t>
            </a:r>
            <a:r>
              <a:rPr lang="ru-RU" dirty="0" smtClean="0"/>
              <a:t>), </a:t>
            </a:r>
            <a:br>
              <a:rPr lang="ru-RU" dirty="0" smtClean="0"/>
            </a:br>
            <a:r>
              <a:rPr lang="ru-RU" dirty="0" smtClean="0"/>
              <a:t>проведен комплекс исследований.</a:t>
            </a:r>
            <a:br>
              <a:rPr lang="ru-RU" dirty="0" smtClean="0"/>
            </a:br>
            <a:r>
              <a:rPr lang="ru-RU" dirty="0" smtClean="0"/>
              <a:t>Произведение и паспорт с приложениями </a:t>
            </a:r>
            <a:br>
              <a:rPr lang="ru-RU" dirty="0" smtClean="0"/>
            </a:br>
            <a:r>
              <a:rPr lang="ru-RU" dirty="0" smtClean="0"/>
              <a:t>переданы владельцу произведения (ВОКМ)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249" y="95222"/>
            <a:ext cx="4357551" cy="302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devil\OneDrive\Рабочий стол\Диплом\909\Икона 1. До реставрации\Икона 1. До реставрации\1-6 ОВ ЛС УФ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74" y="4205402"/>
            <a:ext cx="2216375" cy="2598634"/>
          </a:xfrm>
          <a:prstGeom prst="rect">
            <a:avLst/>
          </a:prstGeom>
          <a:noFill/>
        </p:spPr>
      </p:pic>
      <p:pic>
        <p:nvPicPr>
          <p:cNvPr id="10" name="Picture 3" descr="C:\Users\devil\OneDrive\Рабочий стол\Диплом\909\Картограммы\ИК909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9324" y="4205402"/>
            <a:ext cx="2288876" cy="2592882"/>
          </a:xfrm>
          <a:prstGeom prst="rect">
            <a:avLst/>
          </a:prstGeom>
          <a:noFill/>
        </p:spPr>
      </p:pic>
      <p:pic>
        <p:nvPicPr>
          <p:cNvPr id="11" name="Picture 2" descr="E:\00.Диплом\01.Темпера\Исследования\Рентген\Лик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249" y="4858650"/>
            <a:ext cx="1461951" cy="1939633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8400" y="4853316"/>
            <a:ext cx="2881223" cy="194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901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51" y="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Икона-хоругвь двухсторонняя «Вседержитель. Сретение с Дмитрием Прилуцким на полях»</a:t>
            </a:r>
            <a:r>
              <a:rPr lang="ru-RU" dirty="0"/>
              <a:t>, </a:t>
            </a:r>
            <a:r>
              <a:rPr lang="ru-RU" dirty="0" err="1"/>
              <a:t>ок</a:t>
            </a:r>
            <a:r>
              <a:rPr lang="ru-RU" dirty="0"/>
              <a:t>. 1652., дерево, яичная темпера, 58х55. Вологодский государственный историко-архитектурный и художественный музей-заповедник.</a:t>
            </a:r>
            <a:endParaRPr lang="en-US" dirty="0"/>
          </a:p>
          <a:p>
            <a:r>
              <a:rPr lang="ru-RU" dirty="0"/>
              <a:t>Руководитель </a:t>
            </a:r>
            <a:r>
              <a:rPr lang="ru-RU" b="1" dirty="0"/>
              <a:t>Ф.Ю. Бобров</a:t>
            </a:r>
            <a:endParaRPr lang="en-US" dirty="0"/>
          </a:p>
        </p:txBody>
      </p:sp>
      <p:pic>
        <p:nvPicPr>
          <p:cNvPr id="5" name="Picture 2" descr="C:\Users\Анна\Desktop\кп-919диплом\КП-919,Нестерова\фото\до реставрации\1.4.ОВ ТС БС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037076"/>
            <a:ext cx="2362200" cy="2480310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6398" y="27317"/>
            <a:ext cx="4486035" cy="286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97644" y="2974925"/>
            <a:ext cx="4439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Выполнен полный комплекс реставрации </a:t>
            </a:r>
            <a:br>
              <a:rPr lang="ru-RU" dirty="0" smtClean="0"/>
            </a:br>
            <a:r>
              <a:rPr lang="ru-RU" dirty="0" smtClean="0"/>
              <a:t>(укрепление, раскрытие, </a:t>
            </a:r>
            <a:r>
              <a:rPr lang="ru-RU" dirty="0" err="1" smtClean="0"/>
              <a:t>тонирование</a:t>
            </a:r>
            <a:r>
              <a:rPr lang="ru-RU" dirty="0" smtClean="0"/>
              <a:t>), </a:t>
            </a:r>
            <a:br>
              <a:rPr lang="ru-RU" dirty="0" smtClean="0"/>
            </a:br>
            <a:r>
              <a:rPr lang="ru-RU" dirty="0" smtClean="0"/>
              <a:t>проведен комплекс исследований.</a:t>
            </a:r>
            <a:br>
              <a:rPr lang="ru-RU" dirty="0" smtClean="0"/>
            </a:br>
            <a:r>
              <a:rPr lang="ru-RU" dirty="0" smtClean="0"/>
              <a:t>Произведение и паспорт с приложениями </a:t>
            </a:r>
            <a:br>
              <a:rPr lang="ru-RU" dirty="0" smtClean="0"/>
            </a:br>
            <a:r>
              <a:rPr lang="ru-RU" dirty="0" smtClean="0"/>
              <a:t>переданы владельцу произведения (ВОКМ)</a:t>
            </a:r>
            <a:endParaRPr lang="en-US" dirty="0"/>
          </a:p>
        </p:txBody>
      </p:sp>
      <p:pic>
        <p:nvPicPr>
          <p:cNvPr id="8" name="Picture 4" descr="C:\Users\Анна\Desktop\1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4572000"/>
            <a:ext cx="2743200" cy="2194560"/>
          </a:xfrm>
          <a:prstGeom prst="rect">
            <a:avLst/>
          </a:prstGeom>
          <a:noFill/>
        </p:spPr>
      </p:pic>
      <p:pic>
        <p:nvPicPr>
          <p:cNvPr id="9" name="Picture 2" descr="C:\Users\Анна\Desktop\кп-919диплом\КП-919,Нестерова\фото\до реставрации\1.13.ОВ ТС УФ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4686301"/>
            <a:ext cx="1981199" cy="2080259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305" y="4714266"/>
            <a:ext cx="3013495" cy="205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Анна\Desktop\кп-919диплом\рентген 919\строение ренген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32" t="1363" r="-22143" b="-1363"/>
          <a:stretch/>
        </p:blipFill>
        <p:spPr bwMode="auto">
          <a:xfrm>
            <a:off x="8077200" y="4714266"/>
            <a:ext cx="1248340" cy="2052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8387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Картина </a:t>
            </a:r>
            <a:r>
              <a:rPr lang="ru-RU" b="1" dirty="0" err="1"/>
              <a:t>н.х</a:t>
            </a:r>
            <a:r>
              <a:rPr lang="ru-RU" b="1" dirty="0"/>
              <a:t>. «Дама в кружевном чепце»</a:t>
            </a:r>
            <a:r>
              <a:rPr lang="ru-RU" dirty="0"/>
              <a:t>, конец XIX в., х., м., 72х59. Пензенский краеведческий музей.</a:t>
            </a:r>
            <a:endParaRPr lang="en-US" dirty="0"/>
          </a:p>
          <a:p>
            <a:r>
              <a:rPr lang="ru-RU" dirty="0"/>
              <a:t>Руководитель </a:t>
            </a:r>
            <a:r>
              <a:rPr lang="ru-RU" b="1" dirty="0"/>
              <a:t>Ю.Г. Бобров</a:t>
            </a:r>
            <a:endParaRPr lang="en-US" dirty="0"/>
          </a:p>
        </p:txBody>
      </p:sp>
      <p:pic>
        <p:nvPicPr>
          <p:cNvPr id="5" name="Google Shape;166;p2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1" y="1254454"/>
            <a:ext cx="2133599" cy="256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3;p3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1254454"/>
            <a:ext cx="2109245" cy="2556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9921" y="0"/>
            <a:ext cx="4648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69921" y="3352800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Выполнен полный комплекс реставрации </a:t>
            </a:r>
            <a:br>
              <a:rPr lang="ru-RU" sz="1600" dirty="0" smtClean="0"/>
            </a:br>
            <a:r>
              <a:rPr lang="ru-RU" sz="1600" dirty="0" smtClean="0"/>
              <a:t>(укрепление, раскрытие, </a:t>
            </a:r>
            <a:r>
              <a:rPr lang="ru-RU" sz="1600" dirty="0" err="1" smtClean="0"/>
              <a:t>тонирование</a:t>
            </a:r>
            <a:r>
              <a:rPr lang="ru-RU" sz="1600" dirty="0" smtClean="0"/>
              <a:t>), </a:t>
            </a:r>
            <a:br>
              <a:rPr lang="ru-RU" sz="1600" dirty="0" smtClean="0"/>
            </a:br>
            <a:r>
              <a:rPr lang="ru-RU" sz="1600" dirty="0" smtClean="0"/>
              <a:t>проведен комплекс исследований.</a:t>
            </a:r>
            <a:br>
              <a:rPr lang="ru-RU" sz="1600" dirty="0" smtClean="0"/>
            </a:br>
            <a:r>
              <a:rPr lang="ru-RU" sz="1600" dirty="0" smtClean="0"/>
              <a:t>Произведение и паспорт с приложениями </a:t>
            </a:r>
            <a:br>
              <a:rPr lang="ru-RU" sz="1600" dirty="0" smtClean="0"/>
            </a:br>
            <a:r>
              <a:rPr lang="ru-RU" sz="1600" dirty="0" smtClean="0"/>
              <a:t>готовы к передаче владельцу произведения (ПКМ)</a:t>
            </a:r>
            <a:endParaRPr lang="en-US" sz="1600" dirty="0"/>
          </a:p>
        </p:txBody>
      </p:sp>
      <p:pic>
        <p:nvPicPr>
          <p:cNvPr id="9" name="Google Shape;180;p28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3881327"/>
            <a:ext cx="2209799" cy="2872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691653"/>
            <a:ext cx="4439480" cy="206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Google Shape;195;p30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5403" y="3881328"/>
            <a:ext cx="2059842" cy="2872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8713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Картина </a:t>
            </a:r>
            <a:r>
              <a:rPr lang="ru-RU" b="1" dirty="0" err="1"/>
              <a:t>н.х</a:t>
            </a:r>
            <a:r>
              <a:rPr lang="ru-RU" b="1" dirty="0"/>
              <a:t>. «Портрет Александра I»</a:t>
            </a:r>
            <a:r>
              <a:rPr lang="ru-RU" dirty="0"/>
              <a:t>, XIX в., х., м., 67х52. Государственный Эрмитаж. </a:t>
            </a:r>
            <a:endParaRPr lang="en-US" dirty="0"/>
          </a:p>
          <a:p>
            <a:r>
              <a:rPr lang="ru-RU" dirty="0"/>
              <a:t>Руководитель </a:t>
            </a:r>
            <a:r>
              <a:rPr lang="ru-RU" b="1" dirty="0"/>
              <a:t>С.Н. Грива</a:t>
            </a:r>
            <a:endParaRPr lang="en-US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950648"/>
            <a:ext cx="2133600" cy="2924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0" y="950649"/>
            <a:ext cx="2157488" cy="2924980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850" y="37381"/>
            <a:ext cx="455295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95800" y="3124200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Выполнен полный комплекс реставрации </a:t>
            </a:r>
            <a:br>
              <a:rPr lang="ru-RU" sz="1600" dirty="0" smtClean="0"/>
            </a:br>
            <a:r>
              <a:rPr lang="ru-RU" sz="1600" dirty="0" smtClean="0"/>
              <a:t>(укрепление, раскрытие, </a:t>
            </a:r>
            <a:r>
              <a:rPr lang="ru-RU" sz="1600" dirty="0" err="1" smtClean="0"/>
              <a:t>тонирование</a:t>
            </a:r>
            <a:r>
              <a:rPr lang="ru-RU" sz="1600" dirty="0" smtClean="0"/>
              <a:t>), </a:t>
            </a:r>
            <a:br>
              <a:rPr lang="ru-RU" sz="1600" dirty="0" smtClean="0"/>
            </a:br>
            <a:r>
              <a:rPr lang="ru-RU" sz="1600" dirty="0" smtClean="0"/>
              <a:t>проведен комплекс исследований.</a:t>
            </a:r>
            <a:br>
              <a:rPr lang="ru-RU" sz="1600" dirty="0" smtClean="0"/>
            </a:br>
            <a:r>
              <a:rPr lang="ru-RU" sz="1600" dirty="0" smtClean="0"/>
              <a:t>Произведение и паспорт с приложениями </a:t>
            </a:r>
            <a:br>
              <a:rPr lang="ru-RU" sz="1600" dirty="0" smtClean="0"/>
            </a:br>
            <a:r>
              <a:rPr lang="ru-RU" sz="1600" dirty="0" smtClean="0"/>
              <a:t>готовы к передаче владельцу произведения (ГЭ)</a:t>
            </a:r>
            <a:endParaRPr lang="en-US" sz="1600" dirty="0"/>
          </a:p>
        </p:txBody>
      </p:sp>
      <p:pic>
        <p:nvPicPr>
          <p:cNvPr id="9" name="Рисунок 8" descr="C:\Users\Александр\Desktop\Документы Диплом\КП 1270\Лицо.jpg"/>
          <p:cNvPicPr/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978374"/>
            <a:ext cx="2209800" cy="277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Александр\Desktop\Документы Диплом\КП 1270\Фото1.jpg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3381" y="3964129"/>
            <a:ext cx="2096219" cy="27949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4491581"/>
            <a:ext cx="1721109" cy="2267506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4621" y="4495800"/>
            <a:ext cx="2783179" cy="205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109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755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Картина </a:t>
            </a:r>
            <a:r>
              <a:rPr lang="ru-RU" b="1" dirty="0" err="1"/>
              <a:t>н.х</a:t>
            </a:r>
            <a:r>
              <a:rPr lang="ru-RU" b="1" dirty="0"/>
              <a:t>. «Портрет мальчика»</a:t>
            </a:r>
            <a:r>
              <a:rPr lang="ru-RU" dirty="0"/>
              <a:t>, первая половина XIX в., х., м., 65х50,5. Государственный Эрмитаж.</a:t>
            </a:r>
            <a:endParaRPr lang="en-US" dirty="0"/>
          </a:p>
        </p:txBody>
      </p:sp>
      <p:pic>
        <p:nvPicPr>
          <p:cNvPr id="5" name="图片 2" descr="/Users/huangqian/Desktop/1303масло照片集/после-1303_mf/Общий вид. Лицевая сторона. прямой свет.jpgОбщий вид. Лицевая сторона. прямой свет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920455"/>
            <a:ext cx="2318262" cy="296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 descr="/Users/huangqian/Desktop/1303масло照片集/4_хуан цянь_2022 10 21_kp-m-1303_до/Общий вид. Лицевая сторона. Боковой свет.  .jpgОбщий вид. Лицевая сторона. Боковой свет. 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920455"/>
            <a:ext cx="2362200" cy="296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84786" y="3124199"/>
            <a:ext cx="4359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Выполнен полный комплекс реставрации </a:t>
            </a:r>
            <a:br>
              <a:rPr lang="ru-RU" sz="1600" dirty="0" smtClean="0"/>
            </a:br>
            <a:r>
              <a:rPr lang="ru-RU" sz="1600" dirty="0" smtClean="0"/>
              <a:t>(укрепление, раскрытие, </a:t>
            </a:r>
            <a:r>
              <a:rPr lang="ru-RU" sz="1600" dirty="0" err="1" smtClean="0"/>
              <a:t>тонирование</a:t>
            </a:r>
            <a:r>
              <a:rPr lang="ru-RU" sz="1600" dirty="0" smtClean="0"/>
              <a:t>), </a:t>
            </a:r>
            <a:br>
              <a:rPr lang="ru-RU" sz="1600" dirty="0" smtClean="0"/>
            </a:br>
            <a:r>
              <a:rPr lang="ru-RU" sz="1600" dirty="0" smtClean="0"/>
              <a:t>проведен комплекс исследований.</a:t>
            </a:r>
            <a:br>
              <a:rPr lang="ru-RU" sz="1600" dirty="0" smtClean="0"/>
            </a:br>
            <a:r>
              <a:rPr lang="ru-RU" sz="1600" dirty="0" smtClean="0"/>
              <a:t>Произведение и паспорт с приложениями </a:t>
            </a:r>
            <a:br>
              <a:rPr lang="ru-RU" sz="1600" dirty="0" smtClean="0"/>
            </a:br>
            <a:r>
              <a:rPr lang="ru-RU" sz="1600" dirty="0" smtClean="0"/>
              <a:t>готовы к передаче владельцу произведения (ГЭ)</a:t>
            </a:r>
            <a:endParaRPr lang="en-US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76200"/>
            <a:ext cx="4024873" cy="305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图片 3" descr="/Users/huangqian/Desktop/1303масло照片集/4_хуан цянь_2022 10 21_kp-m-1303_до/Общий вид лицевой стороны (УФ)До реставрации.jpgОбщий вид лицевой стороны (УФ)До реставрации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929370"/>
            <a:ext cx="2238555" cy="290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 descr="/Users/huangqian/Desktop/1303масло照片集/研究数据图片/ик.jpgик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997" y="3913555"/>
            <a:ext cx="2307474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" descr=" Ренген -Лицо.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786" y="4626720"/>
            <a:ext cx="1828800" cy="220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4410" y="4856453"/>
            <a:ext cx="2320954" cy="162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377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691" y="4376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Картина </a:t>
            </a:r>
            <a:r>
              <a:rPr lang="ru-RU" b="1" dirty="0" err="1"/>
              <a:t>н.х</a:t>
            </a:r>
            <a:r>
              <a:rPr lang="ru-RU" b="1" dirty="0"/>
              <a:t>. «Портрет Ф. И. </a:t>
            </a:r>
            <a:r>
              <a:rPr lang="ru-RU" b="1" dirty="0" err="1"/>
              <a:t>Апрелева</a:t>
            </a:r>
            <a:r>
              <a:rPr lang="ru-RU" b="1" dirty="0"/>
              <a:t>»</a:t>
            </a:r>
            <a:r>
              <a:rPr lang="ru-RU" dirty="0"/>
              <a:t>, первая четверть XIX в., х., м.,67,5х55. Государственный Эрмитаж. </a:t>
            </a:r>
            <a:endParaRPr lang="en-US" dirty="0"/>
          </a:p>
          <a:p>
            <a:r>
              <a:rPr lang="ru-RU" dirty="0"/>
              <a:t>Руководитель </a:t>
            </a:r>
            <a:r>
              <a:rPr lang="ru-RU" b="1" dirty="0"/>
              <a:t>Т.Б. Серова</a:t>
            </a:r>
            <a:r>
              <a:rPr lang="ru-RU" dirty="0"/>
              <a:t> </a:t>
            </a:r>
            <a:endParaRPr lang="en-US" dirty="0"/>
          </a:p>
        </p:txBody>
      </p:sp>
      <p:pic>
        <p:nvPicPr>
          <p:cNvPr id="5" name="Picture 2" descr="A:\фото\рестоврация\академия художеств\димлом масло 1244\папка конечный вариант\1. До реставрации\1.2 ОВ ЛС БС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91" y="1244090"/>
            <a:ext cx="2191109" cy="2693349"/>
          </a:xfrm>
          <a:prstGeom prst="rect">
            <a:avLst/>
          </a:prstGeom>
          <a:noFill/>
        </p:spPr>
      </p:pic>
      <p:pic>
        <p:nvPicPr>
          <p:cNvPr id="6" name="Picture 2" descr="A:\фото\рестоврация\академия художеств\димлом масло 1244\папка конечный вариант\1. До реставрации\1.2 ОВ ЛС БС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4691" y="1244090"/>
            <a:ext cx="2189175" cy="2693349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9006" y="0"/>
            <a:ext cx="454832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05400" y="3331956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Выполнен полный комплекс реставрации </a:t>
            </a:r>
            <a:br>
              <a:rPr lang="ru-RU" sz="1600" dirty="0" smtClean="0"/>
            </a:br>
            <a:r>
              <a:rPr lang="ru-RU" sz="1600" dirty="0" smtClean="0"/>
              <a:t>(укрепление, раскрытие, </a:t>
            </a:r>
            <a:r>
              <a:rPr lang="ru-RU" sz="1600" dirty="0" err="1" smtClean="0"/>
              <a:t>тонирование</a:t>
            </a:r>
            <a:r>
              <a:rPr lang="ru-RU" sz="1600" dirty="0" smtClean="0"/>
              <a:t>), </a:t>
            </a:r>
            <a:br>
              <a:rPr lang="ru-RU" sz="1600" dirty="0" smtClean="0"/>
            </a:br>
            <a:r>
              <a:rPr lang="ru-RU" sz="1600" dirty="0" smtClean="0"/>
              <a:t>проведен комплекс исследований.</a:t>
            </a:r>
            <a:br>
              <a:rPr lang="ru-RU" sz="1600" dirty="0" smtClean="0"/>
            </a:br>
            <a:r>
              <a:rPr lang="ru-RU" sz="1600" dirty="0" smtClean="0"/>
              <a:t>Произведение и паспорт с приложениями </a:t>
            </a:r>
            <a:br>
              <a:rPr lang="ru-RU" sz="1600" dirty="0" smtClean="0"/>
            </a:br>
            <a:r>
              <a:rPr lang="ru-RU" sz="1600" dirty="0" smtClean="0"/>
              <a:t>готовы к передаче владельцу произведения (ГЭ)</a:t>
            </a:r>
            <a:endParaRPr lang="en-US" sz="1600" dirty="0"/>
          </a:p>
        </p:txBody>
      </p:sp>
      <p:pic>
        <p:nvPicPr>
          <p:cNvPr id="10" name="Picture 1" descr="A:\фото\рестоврация\академия художеств\димлом масло 1244\ик\IMG_125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65" y="3998094"/>
            <a:ext cx="2340635" cy="2833399"/>
          </a:xfrm>
          <a:prstGeom prst="rect">
            <a:avLst/>
          </a:prstGeom>
          <a:noFill/>
        </p:spPr>
      </p:pic>
      <p:pic>
        <p:nvPicPr>
          <p:cNvPr id="11" name="Picture 2" descr="A:\фото\рестоврация\академия художеств\димлом масло 1244\ренген\иследование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3997194"/>
            <a:ext cx="2590800" cy="2826233"/>
          </a:xfrm>
          <a:prstGeom prst="rect">
            <a:avLst/>
          </a:prstGeom>
          <a:noFill/>
        </p:spPr>
      </p:pic>
      <p:pic>
        <p:nvPicPr>
          <p:cNvPr id="12" name="Picture 4" descr="A:\фото\рестоврация\академия художеств\димлом масло 1244\фоп информация\IMG_596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4654018"/>
            <a:ext cx="3109422" cy="21488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3590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442" y="-925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Картина: </a:t>
            </a:r>
            <a:r>
              <a:rPr lang="ru-RU" b="1" dirty="0" err="1"/>
              <a:t>н.х</a:t>
            </a:r>
            <a:r>
              <a:rPr lang="ru-RU" b="1" dirty="0"/>
              <a:t>. «Портрет женщины»</a:t>
            </a:r>
            <a:r>
              <a:rPr lang="ru-RU" dirty="0"/>
              <a:t>, середина XIX в., х, м. 70х58. Государственный Эрмитаж.</a:t>
            </a:r>
            <a:endParaRPr lang="en-US" dirty="0"/>
          </a:p>
          <a:p>
            <a:r>
              <a:rPr lang="ru-RU" dirty="0"/>
              <a:t>Руководитель </a:t>
            </a:r>
            <a:r>
              <a:rPr lang="ru-RU" b="1" dirty="0"/>
              <a:t>Серова Т.Б</a:t>
            </a:r>
            <a:endParaRPr lang="en-US" dirty="0"/>
          </a:p>
        </p:txBody>
      </p:sp>
      <p:pic>
        <p:nvPicPr>
          <p:cNvPr id="5" name="Picture 2" descr="C:\Users\devil\OneDrive\Рабочий стол\Диплом\1240\Планшет 1240\Фото\1 ОВ ДР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2" y="1143000"/>
            <a:ext cx="2379120" cy="2848927"/>
          </a:xfrm>
          <a:prstGeom prst="rect">
            <a:avLst/>
          </a:prstGeom>
          <a:noFill/>
        </p:spPr>
      </p:pic>
      <p:pic>
        <p:nvPicPr>
          <p:cNvPr id="6" name="Picture 3" descr="C:\Users\devil\OneDrive\Рабочий стол\Диплом\1240\Планшет 1240\Фото\после рест общий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1143001"/>
            <a:ext cx="2362200" cy="2848926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1502"/>
            <a:ext cx="4267200" cy="332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76800" y="3355062"/>
            <a:ext cx="4152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Выполнен полный комплекс реставрации </a:t>
            </a:r>
            <a:br>
              <a:rPr lang="ru-RU" sz="1600" dirty="0" smtClean="0"/>
            </a:br>
            <a:r>
              <a:rPr lang="ru-RU" sz="1600" dirty="0" smtClean="0"/>
              <a:t>(укрепление, раскрытие, </a:t>
            </a:r>
            <a:r>
              <a:rPr lang="ru-RU" sz="1600" dirty="0" err="1" smtClean="0"/>
              <a:t>тонирование</a:t>
            </a:r>
            <a:r>
              <a:rPr lang="ru-RU" sz="1600" dirty="0" smtClean="0"/>
              <a:t>), </a:t>
            </a:r>
            <a:br>
              <a:rPr lang="ru-RU" sz="1600" dirty="0" smtClean="0"/>
            </a:br>
            <a:r>
              <a:rPr lang="ru-RU" sz="1600" dirty="0" smtClean="0"/>
              <a:t>проведен комплекс исследований.</a:t>
            </a:r>
            <a:br>
              <a:rPr lang="ru-RU" sz="1600" dirty="0" smtClean="0"/>
            </a:br>
            <a:r>
              <a:rPr lang="ru-RU" sz="1600" dirty="0" smtClean="0"/>
              <a:t>Произведение и паспорт с приложениями </a:t>
            </a:r>
            <a:br>
              <a:rPr lang="ru-RU" sz="1600" dirty="0" smtClean="0"/>
            </a:br>
            <a:r>
              <a:rPr lang="ru-RU" sz="1600" dirty="0" smtClean="0"/>
              <a:t>готовы к передаче владельцу произведения (ГЭ)</a:t>
            </a:r>
            <a:endParaRPr lang="en-US" sz="1600" dirty="0"/>
          </a:p>
        </p:txBody>
      </p:sp>
      <p:pic>
        <p:nvPicPr>
          <p:cNvPr id="9" name="Picture 2" descr="E:\00.Диплом\02.Масло\Исследования\ИК-124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9" y="4036920"/>
            <a:ext cx="2259163" cy="2738381"/>
          </a:xfrm>
          <a:prstGeom prst="rect">
            <a:avLst/>
          </a:prstGeom>
          <a:noFill/>
        </p:spPr>
      </p:pic>
      <p:pic>
        <p:nvPicPr>
          <p:cNvPr id="10" name="Picture 2" descr="E:\00.Диплом\02.Масло\Исследования\Рентген\Лицо ред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0622" y="4029730"/>
            <a:ext cx="2090680" cy="2738381"/>
          </a:xfrm>
          <a:prstGeom prst="rect">
            <a:avLst/>
          </a:prstGeom>
          <a:noFill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4938411"/>
            <a:ext cx="4628178" cy="1843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96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2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Картина </a:t>
            </a:r>
            <a:r>
              <a:rPr lang="ru-RU" b="1" dirty="0" err="1"/>
              <a:t>н.х</a:t>
            </a:r>
            <a:r>
              <a:rPr lang="ru-RU" b="1" dirty="0"/>
              <a:t> «Портрет Н.А. Воронца»</a:t>
            </a:r>
            <a:r>
              <a:rPr lang="ru-RU" dirty="0"/>
              <a:t>. 1820-е годы, х. м., 61х51,9. Государственный Эрмитаж.</a:t>
            </a:r>
            <a:endParaRPr lang="en-US" dirty="0"/>
          </a:p>
          <a:p>
            <a:r>
              <a:rPr lang="ru-RU" dirty="0"/>
              <a:t>Руководитель </a:t>
            </a:r>
            <a:r>
              <a:rPr lang="ru-RU" b="1" dirty="0"/>
              <a:t>Т.Б. Серова</a:t>
            </a:r>
            <a:endParaRPr lang="en-US" dirty="0"/>
          </a:p>
        </p:txBody>
      </p:sp>
      <p:pic>
        <p:nvPicPr>
          <p:cNvPr id="5" name="Picture 2" descr="C:\Users\Анна\Desktop\кп-1266\док\фото\до реставрации\1.1. ОВ ЛС ПС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1209585"/>
            <a:ext cx="2133600" cy="2507915"/>
          </a:xfrm>
          <a:prstGeom prst="rect">
            <a:avLst/>
          </a:prstGeom>
          <a:noFill/>
        </p:spPr>
      </p:pic>
      <p:pic>
        <p:nvPicPr>
          <p:cNvPr id="6" name="Picture 2" descr="C:\Users\Анна\Desktop\IMG_408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9417" y="1209586"/>
            <a:ext cx="2150183" cy="2500027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76200"/>
            <a:ext cx="4572000" cy="270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95800" y="2819400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Выполнен полный комплекс реставрации </a:t>
            </a:r>
            <a:br>
              <a:rPr lang="ru-RU" sz="1600" dirty="0" smtClean="0"/>
            </a:br>
            <a:r>
              <a:rPr lang="ru-RU" sz="1600" dirty="0" smtClean="0"/>
              <a:t>(укрепление, раскрытие, </a:t>
            </a:r>
            <a:r>
              <a:rPr lang="ru-RU" sz="1600" dirty="0" err="1" smtClean="0"/>
              <a:t>тонирование</a:t>
            </a:r>
            <a:r>
              <a:rPr lang="ru-RU" sz="1600" dirty="0" smtClean="0"/>
              <a:t>), </a:t>
            </a:r>
            <a:br>
              <a:rPr lang="ru-RU" sz="1600" dirty="0" smtClean="0"/>
            </a:br>
            <a:r>
              <a:rPr lang="ru-RU" sz="1600" dirty="0" smtClean="0"/>
              <a:t>проведен комплекс исследований.</a:t>
            </a:r>
            <a:br>
              <a:rPr lang="ru-RU" sz="1600" dirty="0" smtClean="0"/>
            </a:br>
            <a:r>
              <a:rPr lang="ru-RU" sz="1600" dirty="0" smtClean="0"/>
              <a:t>Произведение и паспорт с приложениями </a:t>
            </a:r>
            <a:br>
              <a:rPr lang="ru-RU" sz="1600" dirty="0" smtClean="0"/>
            </a:br>
            <a:r>
              <a:rPr lang="ru-RU" sz="1600" dirty="0" smtClean="0"/>
              <a:t>готовы к передаче владельцу произведения (ГЭ)</a:t>
            </a:r>
            <a:endParaRPr lang="en-US" sz="1600" dirty="0"/>
          </a:p>
        </p:txBody>
      </p:sp>
      <p:pic>
        <p:nvPicPr>
          <p:cNvPr id="10" name="Picture 4" descr="E:\май печать\1266\фотографии\IMG_3262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4118311"/>
            <a:ext cx="2286000" cy="2653393"/>
          </a:xfrm>
          <a:prstGeom prst="rect">
            <a:avLst/>
          </a:prstGeom>
          <a:noFill/>
        </p:spPr>
      </p:pic>
      <p:pic>
        <p:nvPicPr>
          <p:cNvPr id="9" name="Picture 2" descr="C:\Users\Анна\Desktop\кп-1266\док\10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56" y="3810000"/>
            <a:ext cx="2257244" cy="2981833"/>
          </a:xfrm>
          <a:prstGeom prst="rect">
            <a:avLst/>
          </a:prstGeom>
          <a:noFill/>
        </p:spPr>
      </p:pic>
      <p:pic>
        <p:nvPicPr>
          <p:cNvPr id="11" name="Picture 5" descr="C:\Users\Анна\Desktop\кп-1266\док\фото\В процессе реставрации\2.13 ОВ ТС БС после укрепления на вакуумном столе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3958" y="3824376"/>
            <a:ext cx="2005642" cy="2960093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4118310"/>
            <a:ext cx="1970341" cy="2653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067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Картина Карл Иоганн </a:t>
            </a:r>
            <a:r>
              <a:rPr lang="ru-RU" b="1" dirty="0" err="1"/>
              <a:t>Лаш</a:t>
            </a:r>
            <a:r>
              <a:rPr lang="ru-RU" b="1" dirty="0"/>
              <a:t> «Портрет молодой женщины».</a:t>
            </a:r>
            <a:r>
              <a:rPr lang="ru-RU" dirty="0"/>
              <a:t> 1856, х., м.,78х63,5 (овал), Государственный Эрмитаж.</a:t>
            </a:r>
            <a:endParaRPr lang="en-US" dirty="0"/>
          </a:p>
          <a:p>
            <a:r>
              <a:rPr lang="ru-RU" dirty="0"/>
              <a:t>Руководитель </a:t>
            </a:r>
            <a:r>
              <a:rPr lang="ru-RU" b="1" dirty="0"/>
              <a:t>Т.Б. Серова</a:t>
            </a:r>
            <a:r>
              <a:rPr lang="ru-RU" dirty="0"/>
              <a:t> 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31798F-3386-A11A-09AA-8350B7B8C7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3122">
            <a:off x="-28440" y="910304"/>
            <a:ext cx="2153410" cy="31000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733FA2-5790-1FC5-90B7-4FF97F6E58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716" y="809445"/>
            <a:ext cx="2305170" cy="3457755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8747" y="0"/>
            <a:ext cx="4779502" cy="312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48200" y="3124198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Выполнен полный комплекс реставрации </a:t>
            </a:r>
            <a:br>
              <a:rPr lang="ru-RU" sz="1600" dirty="0" smtClean="0"/>
            </a:br>
            <a:r>
              <a:rPr lang="ru-RU" sz="1600" dirty="0" smtClean="0"/>
              <a:t>(укрепление, раскрытие, </a:t>
            </a:r>
            <a:r>
              <a:rPr lang="ru-RU" sz="1600" dirty="0" err="1" smtClean="0"/>
              <a:t>тонирование</a:t>
            </a:r>
            <a:r>
              <a:rPr lang="ru-RU" sz="1600" dirty="0" smtClean="0"/>
              <a:t>), </a:t>
            </a:r>
            <a:br>
              <a:rPr lang="ru-RU" sz="1600" dirty="0" smtClean="0"/>
            </a:br>
            <a:r>
              <a:rPr lang="ru-RU" sz="1600" dirty="0" smtClean="0"/>
              <a:t>проведен комплекс исследований.</a:t>
            </a:r>
            <a:br>
              <a:rPr lang="ru-RU" sz="1600" dirty="0" smtClean="0"/>
            </a:br>
            <a:r>
              <a:rPr lang="ru-RU" sz="1600" dirty="0" smtClean="0"/>
              <a:t>Произведение и паспорт с приложениями </a:t>
            </a:r>
            <a:br>
              <a:rPr lang="ru-RU" sz="1600" dirty="0" smtClean="0"/>
            </a:br>
            <a:r>
              <a:rPr lang="ru-RU" sz="1600" dirty="0" smtClean="0"/>
              <a:t>готовы к передаче владельцу произведения (ГЭ)</a:t>
            </a:r>
            <a:endParaRPr lang="en-US" sz="16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77E77B-9F63-C45D-F577-626C83C888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1040">
            <a:off x="74004" y="3672946"/>
            <a:ext cx="2430353" cy="32581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789E26-9265-77BB-3BD6-FA7BC1B16B2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41485">
            <a:off x="2504254" y="3686644"/>
            <a:ext cx="2469968" cy="3311301"/>
          </a:xfrm>
          <a:prstGeom prst="rect">
            <a:avLst/>
          </a:prstGeom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4912" y="4639230"/>
            <a:ext cx="3967162" cy="183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725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752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Икона «Богоматерь Казанская»</a:t>
            </a:r>
            <a:r>
              <a:rPr lang="ru-RU" dirty="0"/>
              <a:t>, конец XVII – начало XVIII в., дерево, яичная темпера, золочение, серебрение, 142х99,7. Государственный музей истории религии.</a:t>
            </a:r>
            <a:endParaRPr lang="en-US" dirty="0"/>
          </a:p>
          <a:p>
            <a:r>
              <a:rPr lang="ru-RU" dirty="0"/>
              <a:t>Руководитель </a:t>
            </a:r>
            <a:r>
              <a:rPr lang="ru-RU" b="1" dirty="0"/>
              <a:t>Ф.Ю. Бобров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89DA39-9E6E-AEF2-62B7-D67F9E2404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81" y="1562100"/>
            <a:ext cx="2472694" cy="3581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23BC85-9988-37FE-DC84-D26D45CB95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313" y="1562100"/>
            <a:ext cx="2443208" cy="358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65372" y="3586877"/>
            <a:ext cx="37337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Выполнен полный комплекс реставрации </a:t>
            </a:r>
            <a:br>
              <a:rPr lang="ru-RU" dirty="0" smtClean="0"/>
            </a:br>
            <a:r>
              <a:rPr lang="ru-RU" dirty="0" smtClean="0"/>
              <a:t>(укрепление, раскрытие, </a:t>
            </a:r>
            <a:r>
              <a:rPr lang="ru-RU" dirty="0" err="1" smtClean="0"/>
              <a:t>тонирование</a:t>
            </a:r>
            <a:r>
              <a:rPr lang="ru-RU" dirty="0" smtClean="0"/>
              <a:t>), </a:t>
            </a:r>
            <a:br>
              <a:rPr lang="ru-RU" dirty="0" smtClean="0"/>
            </a:br>
            <a:r>
              <a:rPr lang="ru-RU" dirty="0" smtClean="0"/>
              <a:t>проведен комплекс исследований.</a:t>
            </a:r>
            <a:br>
              <a:rPr lang="ru-RU" dirty="0" smtClean="0"/>
            </a:br>
            <a:r>
              <a:rPr lang="ru-RU" dirty="0" smtClean="0"/>
              <a:t>Произведение и паспорт с приложениями </a:t>
            </a:r>
            <a:br>
              <a:rPr lang="ru-RU" dirty="0" smtClean="0"/>
            </a:br>
            <a:r>
              <a:rPr lang="ru-RU" dirty="0" smtClean="0"/>
              <a:t>переданы владельцу произведения (</a:t>
            </a:r>
            <a:r>
              <a:rPr lang="ru-RU" dirty="0" err="1" smtClean="0"/>
              <a:t>гмир</a:t>
            </a:r>
            <a:r>
              <a:rPr lang="ru-RU" dirty="0" smtClean="0"/>
              <a:t>)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0755" y="228600"/>
            <a:ext cx="3871907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1F6502-3669-9929-2FFE-19F098248A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272"/>
          <a:stretch/>
        </p:blipFill>
        <p:spPr>
          <a:xfrm>
            <a:off x="92861" y="5197055"/>
            <a:ext cx="4986827" cy="155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34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4248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Н.х</a:t>
            </a:r>
            <a:r>
              <a:rPr lang="ru-RU" b="1" dirty="0"/>
              <a:t>. «Портрет князя А.Б. Куракина».</a:t>
            </a:r>
            <a:r>
              <a:rPr lang="ru-RU" dirty="0"/>
              <a:t> конец </a:t>
            </a:r>
            <a:r>
              <a:rPr lang="en-US" dirty="0"/>
              <a:t>XVIII</a:t>
            </a:r>
            <a:r>
              <a:rPr lang="ru-RU" dirty="0"/>
              <a:t> - начало </a:t>
            </a:r>
            <a:r>
              <a:rPr lang="en-US" dirty="0"/>
              <a:t>XIX </a:t>
            </a:r>
            <a:r>
              <a:rPr lang="ru-RU" dirty="0"/>
              <a:t>в., х., м., 62х47,5. Государственный Эрмитаж.</a:t>
            </a:r>
            <a:endParaRPr lang="en-US" dirty="0"/>
          </a:p>
          <a:p>
            <a:r>
              <a:rPr lang="ru-RU" dirty="0"/>
              <a:t>Руководитель </a:t>
            </a:r>
            <a:r>
              <a:rPr lang="ru-RU" b="1" dirty="0"/>
              <a:t>Ю.Г. Бобров</a:t>
            </a:r>
            <a:r>
              <a:rPr lang="ru-RU" dirty="0"/>
              <a:t> </a:t>
            </a:r>
            <a:endParaRPr lang="en-US" dirty="0"/>
          </a:p>
        </p:txBody>
      </p:sp>
      <p:pic>
        <p:nvPicPr>
          <p:cNvPr id="5" name="Объект 7">
            <a:extLst>
              <a:ext uri="{FF2B5EF4-FFF2-40B4-BE49-F238E27FC236}">
                <a16:creationId xmlns:a16="http://schemas.microsoft.com/office/drawing/2014/main" id="{FC8DFB01-1ABC-7E55-F135-FB2F03455E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19200"/>
            <a:ext cx="1980798" cy="2641301"/>
          </a:xfrm>
        </p:spPr>
      </p:pic>
      <p:pic>
        <p:nvPicPr>
          <p:cNvPr id="6" name="Объект 9">
            <a:extLst>
              <a:ext uri="{FF2B5EF4-FFF2-40B4-BE49-F238E27FC236}">
                <a16:creationId xmlns:a16="http://schemas.microsoft.com/office/drawing/2014/main" id="{AA36B278-02C2-4CBA-0037-388CDFA11A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1" y="1227826"/>
            <a:ext cx="1981199" cy="2642076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61002"/>
            <a:ext cx="4876800" cy="283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53618" y="2819400"/>
            <a:ext cx="49903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Выполнен полный комплекс реставрации </a:t>
            </a:r>
            <a:br>
              <a:rPr lang="ru-RU" sz="1600" dirty="0" smtClean="0"/>
            </a:br>
            <a:r>
              <a:rPr lang="ru-RU" sz="1600" dirty="0" smtClean="0"/>
              <a:t>(укрепление, раскрытие, </a:t>
            </a:r>
            <a:r>
              <a:rPr lang="ru-RU" sz="1600" dirty="0" err="1" smtClean="0"/>
              <a:t>тонирование</a:t>
            </a:r>
            <a:r>
              <a:rPr lang="ru-RU" sz="1600" dirty="0" smtClean="0"/>
              <a:t>), </a:t>
            </a:r>
            <a:br>
              <a:rPr lang="ru-RU" sz="1600" dirty="0" smtClean="0"/>
            </a:br>
            <a:r>
              <a:rPr lang="ru-RU" sz="1600" dirty="0" smtClean="0"/>
              <a:t>проведен комплекс исследований. Произведение и паспорт с приложениями готовы к передаче владельцу                   произведения (ГЭ)</a:t>
            </a:r>
            <a:endParaRPr lang="en-US" sz="1600" dirty="0"/>
          </a:p>
        </p:txBody>
      </p:sp>
      <p:pic>
        <p:nvPicPr>
          <p:cNvPr id="9" name="Содержимое 2" descr="IMG_712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538" r="-8538"/>
          <a:stretch>
            <a:fillRect/>
          </a:stretch>
        </p:blipFill>
        <p:spPr>
          <a:xfrm>
            <a:off x="-76198" y="4114801"/>
            <a:ext cx="2200452" cy="2465994"/>
          </a:xfrm>
          <a:prstGeom prst="rect">
            <a:avLst/>
          </a:prstGeom>
        </p:spPr>
      </p:pic>
      <p:pic>
        <p:nvPicPr>
          <p:cNvPr id="10" name="Содержимое 3" descr="IMG_1279.jpg">
            <a:extLst>
              <a:ext uri="{FF2B5EF4-FFF2-40B4-BE49-F238E27FC236}">
                <a16:creationId xmlns:a16="http://schemas.microsoft.com/office/drawing/2014/main" id="{A4AE6C80-D96B-019F-6F19-32E6F79B4F1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538" r="-8538"/>
          <a:stretch>
            <a:fillRect/>
          </a:stretch>
        </p:blipFill>
        <p:spPr>
          <a:xfrm>
            <a:off x="1905000" y="4117732"/>
            <a:ext cx="2209800" cy="2469616"/>
          </a:xfrm>
          <a:prstGeom prst="rect">
            <a:avLst/>
          </a:prstGeom>
        </p:spPr>
      </p:pic>
      <p:pic>
        <p:nvPicPr>
          <p:cNvPr id="11" name="Содержимое 3" descr="unnamed.jpg">
            <a:extLst>
              <a:ext uri="{FF2B5EF4-FFF2-40B4-BE49-F238E27FC236}">
                <a16:creationId xmlns:a16="http://schemas.microsoft.com/office/drawing/2014/main" id="{95BFDB0B-C301-7CD4-BBD6-26F06BBC461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457" r="-9457"/>
          <a:stretch>
            <a:fillRect/>
          </a:stretch>
        </p:blipFill>
        <p:spPr>
          <a:xfrm>
            <a:off x="3886200" y="4117732"/>
            <a:ext cx="2198355" cy="2463063"/>
          </a:xfrm>
          <a:prstGeom prst="rect">
            <a:avLst/>
          </a:prstGeom>
        </p:spPr>
      </p:pic>
      <p:pic>
        <p:nvPicPr>
          <p:cNvPr id="12" name="Содержимое 2" descr="IMG_7460.jpg">
            <a:extLst>
              <a:ext uri="{FF2B5EF4-FFF2-40B4-BE49-F238E27FC236}">
                <a16:creationId xmlns:a16="http://schemas.microsoft.com/office/drawing/2014/main" id="{A71B31D8-CA4A-4F1E-6F48-9B0208DBE4A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91" r="-8891"/>
          <a:stretch>
            <a:fillRect/>
          </a:stretch>
        </p:blipFill>
        <p:spPr>
          <a:xfrm>
            <a:off x="5791201" y="4105758"/>
            <a:ext cx="2209800" cy="2481590"/>
          </a:xfrm>
          <a:prstGeom prst="rect">
            <a:avLst/>
          </a:prstGeom>
        </p:spPr>
      </p:pic>
      <p:pic>
        <p:nvPicPr>
          <p:cNvPr id="13" name="Содержимое 6" descr="5_3.jpg">
            <a:extLst>
              <a:ext uri="{FF2B5EF4-FFF2-40B4-BE49-F238E27FC236}">
                <a16:creationId xmlns:a16="http://schemas.microsoft.com/office/drawing/2014/main" id="{1D169792-8351-7662-4CCE-612287ED280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48668" y="4768216"/>
            <a:ext cx="2495264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43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36566" y="11668"/>
            <a:ext cx="3870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ПРИКЛАДНЫЕ НАУЧНЫЕ РАЗРАБОТКИ</a:t>
            </a:r>
            <a:endParaRPr lang="en-US" dirty="0"/>
          </a:p>
        </p:txBody>
      </p:sp>
      <p:pic>
        <p:nvPicPr>
          <p:cNvPr id="21506" name="Picture 2" descr="G:\academy_crap\ассистентура\перова Н - 2019 -2021\_38A03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406034"/>
            <a:ext cx="3886200" cy="640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14800" y="40603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/>
              <a:t>Перова Наталья Дмитриевна</a:t>
            </a:r>
            <a:endParaRPr lang="en-US" sz="1400" dirty="0"/>
          </a:p>
          <a:p>
            <a:r>
              <a:rPr lang="ru-RU" sz="1400" dirty="0"/>
              <a:t>Реферат: «</a:t>
            </a:r>
            <a:r>
              <a:rPr lang="ru-RU" sz="1400" b="1" dirty="0"/>
              <a:t>Методы консолидации деструктированной деревянной основы икон».</a:t>
            </a:r>
            <a:endParaRPr lang="en-US" sz="1400" dirty="0"/>
          </a:p>
          <a:p>
            <a:r>
              <a:rPr lang="ru-RU" sz="1400" dirty="0"/>
              <a:t>Тема творческо-исполнительской работы (проекта): Реставрация иконы «</a:t>
            </a:r>
            <a:r>
              <a:rPr lang="ru-RU" sz="1400" b="1" dirty="0"/>
              <a:t>Богоматерь всех скорбящих радость</a:t>
            </a:r>
            <a:r>
              <a:rPr lang="ru-RU" sz="1400" dirty="0"/>
              <a:t>», Алексей Андреев. 1709, А-8324-</a:t>
            </a:r>
            <a:r>
              <a:rPr lang="en-US" sz="1400" dirty="0"/>
              <a:t>IV</a:t>
            </a:r>
            <a:r>
              <a:rPr lang="ru-RU" sz="1400" dirty="0"/>
              <a:t>, дерево, темпера, 109х75. ГМИР.</a:t>
            </a:r>
            <a:endParaRPr lang="en-US" sz="1400" dirty="0"/>
          </a:p>
          <a:p>
            <a:r>
              <a:rPr lang="ru-RU" sz="1400" dirty="0"/>
              <a:t>Руководитель </a:t>
            </a:r>
            <a:r>
              <a:rPr lang="ru-RU" sz="1400" b="1" dirty="0"/>
              <a:t>Ф.Ю. Бобров</a:t>
            </a:r>
            <a:endParaRPr lang="en-US" sz="14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7162" y="4571999"/>
            <a:ext cx="5096646" cy="223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17162" y="2216237"/>
            <a:ext cx="5096646" cy="22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4255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95800" y="178593"/>
            <a:ext cx="4495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Ульянова Мария Евгеньевна</a:t>
            </a:r>
            <a:endParaRPr lang="en-US" sz="1400" dirty="0"/>
          </a:p>
          <a:p>
            <a:r>
              <a:rPr lang="ru-RU" sz="1400" dirty="0"/>
              <a:t>Реферат: «</a:t>
            </a:r>
            <a:r>
              <a:rPr lang="ru-RU" sz="1400" b="1" dirty="0"/>
              <a:t>Техника личного письма в произведениях Итальянской живописи раннего Возрождения»</a:t>
            </a:r>
            <a:r>
              <a:rPr lang="ru-RU" sz="1400" dirty="0"/>
              <a:t>.</a:t>
            </a:r>
            <a:endParaRPr lang="en-US" sz="1400" dirty="0"/>
          </a:p>
          <a:p>
            <a:r>
              <a:rPr lang="ru-RU" sz="1400" dirty="0"/>
              <a:t>Тема творческо-исполнительской работы (проекта): </a:t>
            </a:r>
            <a:endParaRPr lang="en-US" sz="1400" dirty="0"/>
          </a:p>
          <a:p>
            <a:r>
              <a:rPr lang="ru-RU" sz="1400" dirty="0" smtClean="0"/>
              <a:t>Исследование методом исторически обоснованной реконструкции: </a:t>
            </a:r>
            <a:br>
              <a:rPr lang="ru-RU" sz="1400" dirty="0" smtClean="0"/>
            </a:br>
            <a:r>
              <a:rPr lang="ru-RU" sz="1400" dirty="0" smtClean="0"/>
              <a:t>1</a:t>
            </a:r>
            <a:r>
              <a:rPr lang="ru-RU" sz="1400" dirty="0"/>
              <a:t>. </a:t>
            </a:r>
            <a:r>
              <a:rPr lang="ru-RU" sz="1400" b="1" dirty="0" err="1"/>
              <a:t>Беато</a:t>
            </a:r>
            <a:r>
              <a:rPr lang="ru-RU" sz="1400" b="1" dirty="0"/>
              <a:t> фра </a:t>
            </a:r>
            <a:r>
              <a:rPr lang="ru-RU" sz="1400" b="1" dirty="0" err="1"/>
              <a:t>Анджелико</a:t>
            </a:r>
            <a:r>
              <a:rPr lang="ru-RU" sz="1400" b="1" dirty="0"/>
              <a:t> "Мадонна с младенцем и ангелами"</a:t>
            </a:r>
            <a:r>
              <a:rPr lang="ru-RU" sz="1400" dirty="0"/>
              <a:t>, около 1420. Государственный Эрмитаж.</a:t>
            </a:r>
            <a:endParaRPr lang="en-US" sz="1400" dirty="0"/>
          </a:p>
          <a:p>
            <a:r>
              <a:rPr lang="ru-RU" sz="1400" dirty="0"/>
              <a:t>2. </a:t>
            </a:r>
            <a:r>
              <a:rPr lang="ru-RU" sz="1400" b="1" dirty="0" err="1"/>
              <a:t>Лэлло</a:t>
            </a:r>
            <a:r>
              <a:rPr lang="ru-RU" sz="1400" b="1" dirty="0"/>
              <a:t> да </a:t>
            </a:r>
            <a:r>
              <a:rPr lang="ru-RU" sz="1400" b="1" dirty="0" err="1"/>
              <a:t>Вэллэтри</a:t>
            </a:r>
            <a:r>
              <a:rPr lang="ru-RU" sz="1400" dirty="0"/>
              <a:t>. фрагмент </a:t>
            </a:r>
            <a:r>
              <a:rPr lang="ru-RU" sz="1400" dirty="0" err="1"/>
              <a:t>полиптиха</a:t>
            </a:r>
            <a:r>
              <a:rPr lang="ru-RU" sz="1400" dirty="0"/>
              <a:t> Святой Агаты «</a:t>
            </a:r>
            <a:r>
              <a:rPr lang="ru-RU" sz="1400" b="1" dirty="0"/>
              <a:t>Мадонна с младенцем и ангелами</a:t>
            </a:r>
            <a:r>
              <a:rPr lang="ru-RU" sz="1400" dirty="0"/>
              <a:t>», около 1427. Национальная галерея </a:t>
            </a:r>
            <a:r>
              <a:rPr lang="ru-RU" sz="1400" dirty="0" err="1"/>
              <a:t>Умбрии</a:t>
            </a:r>
            <a:r>
              <a:rPr lang="ru-RU" sz="1400" dirty="0"/>
              <a:t>, </a:t>
            </a:r>
            <a:r>
              <a:rPr lang="ru-RU" sz="1400" dirty="0" err="1"/>
              <a:t>Перуджа</a:t>
            </a:r>
            <a:r>
              <a:rPr lang="ru-RU" sz="1400" dirty="0"/>
              <a:t>. </a:t>
            </a:r>
            <a:endParaRPr lang="en-US" sz="1400" dirty="0"/>
          </a:p>
          <a:p>
            <a:r>
              <a:rPr lang="ru-RU" sz="1400" dirty="0"/>
              <a:t>Руководитель </a:t>
            </a:r>
            <a:r>
              <a:rPr lang="ru-RU" sz="1400" b="1" dirty="0"/>
              <a:t>Ф.Ю. Бобров</a:t>
            </a:r>
            <a:endParaRPr lang="en-US" sz="1400" dirty="0"/>
          </a:p>
        </p:txBody>
      </p:sp>
      <p:pic>
        <p:nvPicPr>
          <p:cNvPr id="22530" name="Picture 2" descr="G:\academy_crap\ассистентура\ульянова Мария 2021-2023\WhatsApp Image 2023-06-22 at 16.00.57_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457200"/>
            <a:ext cx="2133600" cy="282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G:\academy_crap\ассистентура\ульянова Мария 2021-2023\WhatsApp Image 2023-06-22 at 16.02.36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9681" y="457200"/>
            <a:ext cx="2107689" cy="282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G:\academy_crap\ассистентура\ульянова Мария 2021-2023\WhatsApp Image 2023-06-22 at 15.11.11_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77" y="3364076"/>
            <a:ext cx="2119223" cy="28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G:\academy_crap\ассистентура\ульянова Мария 2021-2023\WhatsApp Image 2023-06-22 at 15.05.51_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9680" y="3364076"/>
            <a:ext cx="2107799" cy="28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G:\restor_research\пробы_иконы\маш копии\маш гэ\madonna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7500" y="2856249"/>
            <a:ext cx="2400300" cy="34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G:\restor_research\пробы_иконы\маш копии\маш гэ\mash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2851638"/>
            <a:ext cx="2103540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01662" y="4592036"/>
            <a:ext cx="2113295" cy="17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794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066" y="76200"/>
            <a:ext cx="6353534" cy="265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1" y="2773896"/>
            <a:ext cx="6096000" cy="399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5066" cy="195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52095"/>
            <a:ext cx="1495066" cy="111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971800"/>
            <a:ext cx="1495066" cy="142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27" y="4267200"/>
            <a:ext cx="1495065" cy="172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13" y="5858414"/>
            <a:ext cx="1499379" cy="99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9497" y="0"/>
            <a:ext cx="1404502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9497" y="1219201"/>
            <a:ext cx="1430382" cy="855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3" name="Picture 11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9497" y="2057400"/>
            <a:ext cx="1430381" cy="166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9497" y="3649053"/>
            <a:ext cx="1433258" cy="112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9497" y="4741927"/>
            <a:ext cx="1433258" cy="118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66" name="Picture 14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9497" y="5638800"/>
            <a:ext cx="1430382" cy="1209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342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0" y="-7355"/>
            <a:ext cx="500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Примеры выводов по результатам исследования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425772"/>
            <a:ext cx="2680299" cy="231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407988"/>
            <a:ext cx="4451231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 descr="G:\pics_expert_current\nimrax_2023\11_19395_74\micro\P104021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2835215"/>
            <a:ext cx="3697093" cy="355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2511" y="425773"/>
            <a:ext cx="1861489" cy="231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 descr="G:\pics_expert_current\nimrax_2023\11_19395_74\ir\22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0" y="2835215"/>
            <a:ext cx="3556228" cy="355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00766" y="2913983"/>
            <a:ext cx="174323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Текст на латыни </a:t>
            </a:r>
            <a:br>
              <a:rPr lang="ru-RU" sz="1600" dirty="0" smtClean="0"/>
            </a:br>
            <a:r>
              <a:rPr lang="ru-RU" sz="1600" dirty="0" smtClean="0"/>
              <a:t>добавлен к кар-</a:t>
            </a:r>
            <a:br>
              <a:rPr lang="ru-RU" sz="1600" dirty="0" smtClean="0"/>
            </a:br>
            <a:r>
              <a:rPr lang="ru-RU" sz="1600" dirty="0" smtClean="0"/>
              <a:t>тине </a:t>
            </a:r>
            <a:r>
              <a:rPr lang="ru-RU" sz="1600" dirty="0" err="1" smtClean="0"/>
              <a:t>поззже</a:t>
            </a:r>
            <a:r>
              <a:rPr lang="ru-RU" sz="1600" dirty="0" smtClean="0"/>
              <a:t>. </a:t>
            </a:r>
            <a:br>
              <a:rPr lang="ru-RU" sz="1600" dirty="0" smtClean="0"/>
            </a:br>
            <a:r>
              <a:rPr lang="ru-RU" sz="1600" dirty="0" smtClean="0"/>
              <a:t>Справа – молитва</a:t>
            </a:r>
            <a:br>
              <a:rPr lang="ru-RU" sz="1600" dirty="0" smtClean="0"/>
            </a:br>
            <a:r>
              <a:rPr lang="ru-RU" sz="1600" dirty="0" smtClean="0"/>
              <a:t>«Аве Мария», </a:t>
            </a:r>
            <a:br>
              <a:rPr lang="ru-RU" sz="1600" dirty="0" smtClean="0"/>
            </a:br>
            <a:r>
              <a:rPr lang="ru-RU" sz="1600" dirty="0" smtClean="0"/>
              <a:t>слева – </a:t>
            </a:r>
            <a:r>
              <a:rPr lang="ru-RU" sz="1600" dirty="0" err="1" smtClean="0"/>
              <a:t>псевдола</a:t>
            </a:r>
            <a:r>
              <a:rPr lang="ru-RU" sz="1600" dirty="0" smtClean="0"/>
              <a:t>-</a:t>
            </a:r>
            <a:br>
              <a:rPr lang="ru-RU" sz="1600" dirty="0" smtClean="0"/>
            </a:br>
            <a:r>
              <a:rPr lang="ru-RU" sz="1600" dirty="0" err="1" smtClean="0"/>
              <a:t>тинский</a:t>
            </a:r>
            <a:r>
              <a:rPr lang="ru-RU" sz="1600" dirty="0" smtClean="0"/>
              <a:t> текст, с </a:t>
            </a:r>
            <a:br>
              <a:rPr lang="ru-RU" sz="1600" dirty="0" smtClean="0"/>
            </a:br>
            <a:r>
              <a:rPr lang="ru-RU" sz="1600" dirty="0" smtClean="0"/>
              <a:t>неправильным </a:t>
            </a:r>
            <a:br>
              <a:rPr lang="ru-RU" sz="1600" dirty="0" smtClean="0"/>
            </a:br>
            <a:r>
              <a:rPr lang="ru-RU" sz="1600" dirty="0" smtClean="0"/>
              <a:t>римским </a:t>
            </a:r>
            <a:br>
              <a:rPr lang="ru-RU" sz="1600" dirty="0" smtClean="0"/>
            </a:br>
            <a:r>
              <a:rPr lang="ru-RU" sz="1600" dirty="0" smtClean="0"/>
              <a:t>счислением.</a:t>
            </a:r>
            <a:br>
              <a:rPr lang="ru-RU" sz="1600" dirty="0" smtClean="0"/>
            </a:br>
            <a:r>
              <a:rPr lang="ru-RU" sz="1200" dirty="0"/>
              <a:t>Неизвестный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художник </a:t>
            </a:r>
            <a:r>
              <a:rPr lang="ru-RU" sz="1200" dirty="0"/>
              <a:t>итальянской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школы</a:t>
            </a:r>
            <a:r>
              <a:rPr lang="ru-RU" sz="1200" dirty="0"/>
              <a:t>. Обручение св.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Екатерины</a:t>
            </a:r>
            <a:r>
              <a:rPr lang="ru-RU" sz="1200" dirty="0"/>
              <a:t>. XV век (?). 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Дерево</a:t>
            </a:r>
            <a:r>
              <a:rPr lang="ru-RU" sz="1200" dirty="0"/>
              <a:t>, масло.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95956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pics_expert_current\nimrax_2023\8_18918_137\vl\sm_samp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755"/>
            <a:ext cx="2936942" cy="340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818638" y="1690062"/>
            <a:ext cx="140156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/>
              <a:t>Исходная атрибуция</a:t>
            </a:r>
            <a:r>
              <a:rPr lang="en-US" sz="1200" b="1" dirty="0" smtClean="0"/>
              <a:t>: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ru-RU" sz="1200" dirty="0" smtClean="0"/>
              <a:t>Неизвестный </a:t>
            </a:r>
            <a:r>
              <a:rPr lang="ru-RU" sz="1200" dirty="0"/>
              <a:t>художник зарубежной школы. Внутренний вид церкви. XVII век. Холст, масло. </a:t>
            </a:r>
            <a:endParaRPr lang="ru-RU" sz="1200" dirty="0" smtClean="0"/>
          </a:p>
          <a:p>
            <a:endParaRPr lang="ru-RU" sz="1200" dirty="0"/>
          </a:p>
          <a:p>
            <a:r>
              <a:rPr lang="ru-RU" sz="1200" b="1" dirty="0" smtClean="0"/>
              <a:t>Картина </a:t>
            </a:r>
            <a:r>
              <a:rPr lang="ru-RU" sz="1200" b="1" dirty="0" err="1" smtClean="0"/>
              <a:t>атрибутирована</a:t>
            </a:r>
            <a:r>
              <a:rPr lang="ru-RU" sz="1200" b="1" dirty="0" smtClean="0"/>
              <a:t> </a:t>
            </a:r>
            <a:r>
              <a:rPr lang="ru-RU" sz="1200" dirty="0" smtClean="0"/>
              <a:t>как произведение, относящееся к кругу художника </a:t>
            </a:r>
            <a:r>
              <a:rPr lang="ru-RU" sz="1400" b="1" dirty="0" err="1" smtClean="0"/>
              <a:t>Эманюэлья</a:t>
            </a:r>
            <a:r>
              <a:rPr lang="ru-RU" sz="1400" b="1" dirty="0" smtClean="0"/>
              <a:t> </a:t>
            </a:r>
            <a:r>
              <a:rPr lang="ru-RU" sz="1400" b="1" dirty="0"/>
              <a:t>де Витте </a:t>
            </a:r>
            <a:endParaRPr lang="en-US" sz="1400" b="1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8" y="3378752"/>
            <a:ext cx="2929754" cy="347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 descr="G:\pics_expert_current\nimrax_2023\8_18918_137\xray\009 - Церковь.bmp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6943" y="2840037"/>
            <a:ext cx="4879420" cy="401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71800" y="-1"/>
            <a:ext cx="4770639" cy="28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545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12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 descr="G:\pics_expert_current\nimrax_2023\5_148_67\xray\005 - Козел.b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63614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0199" y="3200400"/>
            <a:ext cx="4493801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15030" y="-47387"/>
            <a:ext cx="44527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Первоначальная атрибуция. </a:t>
            </a:r>
            <a:br>
              <a:rPr lang="ru-RU" sz="1400" b="1" dirty="0" smtClean="0"/>
            </a:br>
            <a:r>
              <a:rPr lang="ru-RU" sz="1400" dirty="0" smtClean="0"/>
              <a:t>Неизвестный </a:t>
            </a:r>
            <a:r>
              <a:rPr lang="ru-RU" sz="1400" dirty="0"/>
              <a:t>художник итальянской школы.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Вакх </a:t>
            </a:r>
            <a:r>
              <a:rPr lang="ru-RU" sz="1400" dirty="0"/>
              <a:t>и Ариадна.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ru-RU" sz="1400" b="1" dirty="0" smtClean="0"/>
              <a:t>Заключение</a:t>
            </a:r>
            <a:r>
              <a:rPr lang="ru-RU" sz="1400" b="1" dirty="0"/>
              <a:t>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По результатам технико-технологических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исследований </a:t>
            </a:r>
            <a:r>
              <a:rPr lang="ru-RU" sz="1400" dirty="0"/>
              <a:t>и сравнительного стилистического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сопоставления </a:t>
            </a:r>
            <a:r>
              <a:rPr lang="ru-RU" sz="1400" dirty="0"/>
              <a:t>с кругом аналогов </a:t>
            </a:r>
            <a:r>
              <a:rPr lang="ru-RU" sz="1400" dirty="0" err="1"/>
              <a:t>экспертируемая</a:t>
            </a:r>
            <a:r>
              <a:rPr lang="ru-RU" sz="1400" dirty="0"/>
              <a:t>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картина </a:t>
            </a:r>
            <a:r>
              <a:rPr lang="ru-RU" sz="1400" dirty="0"/>
              <a:t>«Вакх и Ариадна» скорее является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изображением </a:t>
            </a:r>
            <a:r>
              <a:rPr lang="ru-RU" sz="1400" dirty="0"/>
              <a:t>«</a:t>
            </a:r>
            <a:r>
              <a:rPr lang="ru-RU" sz="1400" dirty="0" err="1"/>
              <a:t>Ваккханалии</a:t>
            </a:r>
            <a:r>
              <a:rPr lang="ru-RU" sz="1400" dirty="0"/>
              <a:t>» с </a:t>
            </a:r>
            <a:r>
              <a:rPr lang="ru-RU" sz="1400" dirty="0" smtClean="0"/>
              <a:t>изображением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Венеры </a:t>
            </a:r>
            <a:r>
              <a:rPr lang="ru-RU" sz="1400" dirty="0"/>
              <a:t>и Адониса, на что указывает ряд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иконографических </a:t>
            </a:r>
            <a:r>
              <a:rPr lang="ru-RU" sz="1400" dirty="0"/>
              <a:t>деталей. Использованные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художником </a:t>
            </a:r>
            <a:r>
              <a:rPr lang="ru-RU" sz="1400" dirty="0"/>
              <a:t>материалы, в частности интенсивная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темно-красная </a:t>
            </a:r>
            <a:r>
              <a:rPr lang="ru-RU" sz="1400" dirty="0" err="1"/>
              <a:t>имприматура</a:t>
            </a:r>
            <a:r>
              <a:rPr lang="ru-RU" sz="1400" dirty="0"/>
              <a:t>, соответствуют практике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европейской </a:t>
            </a:r>
            <a:r>
              <a:rPr lang="ru-RU" sz="1400" dirty="0"/>
              <a:t>живописи позднего </a:t>
            </a:r>
            <a:r>
              <a:rPr lang="en-US" sz="1400" dirty="0"/>
              <a:t>XVII</a:t>
            </a:r>
            <a:r>
              <a:rPr lang="ru-RU" sz="1400" dirty="0"/>
              <a:t> -</a:t>
            </a:r>
            <a:r>
              <a:rPr lang="en-US" sz="1400" dirty="0"/>
              <a:t>XVIII</a:t>
            </a:r>
            <a:r>
              <a:rPr lang="ru-RU" sz="1400" dirty="0"/>
              <a:t> в.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56567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E1DA7F-B1D2-0A3B-5CB5-CF0652A59B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215773"/>
            <a:ext cx="2133600" cy="31370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8AF8F6-5665-3E7A-B77C-469579BBA0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919" y="215774"/>
            <a:ext cx="2138881" cy="31370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ED7ABB-84E8-9B5A-4C1C-CC45FC536B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15774"/>
            <a:ext cx="2154841" cy="31370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3F3917-E430-1F4E-8A7F-50A899129D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224564"/>
            <a:ext cx="2141076" cy="3128235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48" y="3428999"/>
            <a:ext cx="9019528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847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" y="152400"/>
            <a:ext cx="33068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Икона «Вознесение Христа»</a:t>
            </a:r>
            <a:r>
              <a:rPr lang="ru-RU" dirty="0"/>
              <a:t>, вторая половина XVIII в., дерево, яичная темпера, 94х74. Государственный музей истории религии.</a:t>
            </a:r>
            <a:endParaRPr lang="en-US" dirty="0"/>
          </a:p>
          <a:p>
            <a:r>
              <a:rPr lang="ru-RU" dirty="0"/>
              <a:t>Руководитель </a:t>
            </a:r>
            <a:r>
              <a:rPr lang="ru-RU" b="1" dirty="0"/>
              <a:t>Ф.Ю. </a:t>
            </a:r>
            <a:r>
              <a:rPr lang="ru-RU" b="1" dirty="0" smtClean="0"/>
              <a:t>Бобров. </a:t>
            </a:r>
            <a:endParaRPr lang="en-US" dirty="0"/>
          </a:p>
        </p:txBody>
      </p:sp>
      <p:pic>
        <p:nvPicPr>
          <p:cNvPr id="2050" name="Picture 2" descr="G:\PR\буклет\2023\Варнавская темпера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2073274"/>
            <a:ext cx="1951026" cy="249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5800" y="24086"/>
            <a:ext cx="4370718" cy="315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oogle Shape;95;p1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52" y="2061735"/>
            <a:ext cx="1950048" cy="251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10;p1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52" y="4870242"/>
            <a:ext cx="3550248" cy="186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1;p19"/>
          <p:cNvPicPr preferRelativeResize="0"/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4870242"/>
            <a:ext cx="3200399" cy="186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3;p18"/>
          <p:cNvPicPr preferRelativeResize="0"/>
          <p:nvPr/>
        </p:nvPicPr>
        <p:blipFill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7124700" y="4832141"/>
            <a:ext cx="1863669" cy="19398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343400" y="3276600"/>
            <a:ext cx="44065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Выполнен полный комплекс реставрации </a:t>
            </a:r>
            <a:br>
              <a:rPr lang="ru-RU" dirty="0" smtClean="0"/>
            </a:br>
            <a:r>
              <a:rPr lang="ru-RU" dirty="0" smtClean="0"/>
              <a:t>(укрепление, раскрытие, </a:t>
            </a:r>
            <a:r>
              <a:rPr lang="ru-RU" dirty="0" err="1" smtClean="0"/>
              <a:t>тонирование</a:t>
            </a:r>
            <a:r>
              <a:rPr lang="ru-RU" dirty="0" smtClean="0"/>
              <a:t>), </a:t>
            </a:r>
            <a:br>
              <a:rPr lang="ru-RU" dirty="0" smtClean="0"/>
            </a:br>
            <a:r>
              <a:rPr lang="ru-RU" dirty="0" smtClean="0"/>
              <a:t>проведен комплекс исследований.</a:t>
            </a:r>
            <a:br>
              <a:rPr lang="ru-RU" dirty="0" smtClean="0"/>
            </a:br>
            <a:r>
              <a:rPr lang="ru-RU" dirty="0" smtClean="0"/>
              <a:t>Произведение и паспорт с приложениями </a:t>
            </a:r>
            <a:br>
              <a:rPr lang="ru-RU" dirty="0" smtClean="0"/>
            </a:br>
            <a:r>
              <a:rPr lang="ru-RU" dirty="0" smtClean="0"/>
              <a:t>передан владельцу произведения (ГМИР)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715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200" y="762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Икона «Успение Богоматери»,</a:t>
            </a:r>
            <a:r>
              <a:rPr lang="ru-RU" dirty="0"/>
              <a:t> XVII в., дерево, яичная темпера, 77,4х59,8. Вологодский государственный историко-архитектурный и художественный музей-заповедник.</a:t>
            </a:r>
            <a:endParaRPr lang="en-US" dirty="0"/>
          </a:p>
          <a:p>
            <a:r>
              <a:rPr lang="ru-RU" dirty="0"/>
              <a:t>Руководитель </a:t>
            </a:r>
            <a:r>
              <a:rPr lang="ru-RU" b="1" dirty="0"/>
              <a:t>Ф.Ю. Бобров</a:t>
            </a:r>
            <a:endParaRPr lang="en-US" dirty="0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" y="1806084"/>
            <a:ext cx="2209800" cy="27659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425" y="1806084"/>
            <a:ext cx="2149375" cy="276591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6081" y="28755"/>
            <a:ext cx="4597919" cy="324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Александр\Desktop\Документы Диплом\КП 1270\Лик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13" y="4622151"/>
            <a:ext cx="1748287" cy="2159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192" y="4648200"/>
            <a:ext cx="1661711" cy="2159649"/>
          </a:xfrm>
          <a:prstGeom prst="rect">
            <a:avLst/>
          </a:prstGeom>
        </p:spPr>
      </p:pic>
      <p:pic>
        <p:nvPicPr>
          <p:cNvPr id="10" name="Рисунок 9" descr="C:\Users\Александр\Desktop\Документы Диплом\ИК 1.jpg"/>
          <p:cNvPicPr/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846" y="4622151"/>
            <a:ext cx="1602754" cy="2166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14938" y="4622151"/>
            <a:ext cx="3868677" cy="217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82024" y="3200400"/>
            <a:ext cx="45056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Выполнен полный комплекс реставрации </a:t>
            </a:r>
            <a:br>
              <a:rPr lang="ru-RU" dirty="0" smtClean="0"/>
            </a:br>
            <a:r>
              <a:rPr lang="ru-RU" dirty="0" smtClean="0"/>
              <a:t>(укрепление, раскрытие, </a:t>
            </a:r>
            <a:r>
              <a:rPr lang="ru-RU" dirty="0" err="1" smtClean="0"/>
              <a:t>тонирование</a:t>
            </a:r>
            <a:r>
              <a:rPr lang="ru-RU" dirty="0" smtClean="0"/>
              <a:t>), </a:t>
            </a:r>
            <a:br>
              <a:rPr lang="ru-RU" dirty="0" smtClean="0"/>
            </a:br>
            <a:r>
              <a:rPr lang="ru-RU" dirty="0" smtClean="0"/>
              <a:t>проведен комплекс исследований.</a:t>
            </a:r>
            <a:br>
              <a:rPr lang="ru-RU" dirty="0" smtClean="0"/>
            </a:br>
            <a:r>
              <a:rPr lang="ru-RU" dirty="0" smtClean="0"/>
              <a:t>Произведение и паспорт с приложениями </a:t>
            </a:r>
            <a:br>
              <a:rPr lang="ru-RU" dirty="0" smtClean="0"/>
            </a:br>
            <a:r>
              <a:rPr lang="ru-RU" dirty="0" smtClean="0"/>
              <a:t>переданы владельцу произведения (ВОКМ)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080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200" y="0"/>
            <a:ext cx="3429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Икона «Тайная вечеря</a:t>
            </a:r>
            <a:r>
              <a:rPr lang="ru-RU" dirty="0"/>
              <a:t>», конец XIX – начало XX в., дерево, яичная темпера 136х101. Ц. Успения Пресвятой Богородицы, деревня </a:t>
            </a:r>
            <a:r>
              <a:rPr lang="ru-RU" dirty="0" err="1"/>
              <a:t>Столбушино</a:t>
            </a:r>
            <a:r>
              <a:rPr lang="ru-RU" dirty="0"/>
              <a:t> Псковской области. </a:t>
            </a:r>
            <a:endParaRPr lang="en-US" dirty="0"/>
          </a:p>
          <a:p>
            <a:r>
              <a:rPr lang="ru-RU" dirty="0"/>
              <a:t>Руководитель </a:t>
            </a:r>
            <a:r>
              <a:rPr lang="ru-RU" b="1" dirty="0"/>
              <a:t>Ф.Ю. Бобров</a:t>
            </a:r>
            <a:endParaRPr lang="en-US" dirty="0"/>
          </a:p>
        </p:txBody>
      </p:sp>
      <p:pic>
        <p:nvPicPr>
          <p:cNvPr id="5" name="图片 1" descr="/private/var/folders/lr/7vjp7vv90xs8bh2ht4qj2g140000gn/T/com.kingsoft.wpsoffice.mac/picturecompress_20230624121212/output_1.jpgoutput_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87" y="1981200"/>
            <a:ext cx="2514600" cy="2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 descr="  Общий вид. Лицевая сторона. Прямой свет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4398872"/>
            <a:ext cx="2525887" cy="238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2316" y="76200"/>
            <a:ext cx="5685484" cy="338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67000" y="3429000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Выполнен полный комплекс реставрации (укрепление, раскрытие, </a:t>
            </a:r>
            <a:r>
              <a:rPr lang="ru-RU" dirty="0" err="1" smtClean="0"/>
              <a:t>тонирование</a:t>
            </a:r>
            <a:r>
              <a:rPr lang="ru-RU" dirty="0" smtClean="0"/>
              <a:t>), проведен комплекс исследований.</a:t>
            </a:r>
            <a:br>
              <a:rPr lang="ru-RU" dirty="0" smtClean="0"/>
            </a:br>
            <a:r>
              <a:rPr lang="ru-RU" dirty="0" smtClean="0"/>
              <a:t>Произведение и паспорт с приложениями готовы к передаче владельцу произведения (РПЦ)</a:t>
            </a:r>
            <a:endParaRPr lang="en-US" dirty="0"/>
          </a:p>
        </p:txBody>
      </p:sp>
      <p:pic>
        <p:nvPicPr>
          <p:cNvPr id="9" name="图片 6" descr="/Users/huangqian/Desktop/планшет1116/Общий вид лицевой стороны (УФ) до реставрации.jpgОбщий вид лицевой стороны (УФ) до реставрации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9875" y="4602149"/>
            <a:ext cx="2359325" cy="21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399" y="4602150"/>
            <a:ext cx="3744327" cy="21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971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200" y="38590"/>
            <a:ext cx="3276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Икона «Апостол Павел»</a:t>
            </a:r>
            <a:r>
              <a:rPr lang="ru-RU" dirty="0"/>
              <a:t>, XVII в., дерево, яичная темпера, 107,8х34,8. Вологодский государственный историко-архитектурный и художественный музей-заповедник. </a:t>
            </a:r>
            <a:endParaRPr lang="en-US" dirty="0"/>
          </a:p>
          <a:p>
            <a:r>
              <a:rPr lang="ru-RU" dirty="0"/>
              <a:t>Руководитель </a:t>
            </a:r>
            <a:r>
              <a:rPr lang="ru-RU" b="1" dirty="0"/>
              <a:t>Ф.Ю. Бобров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48200" y="4953000"/>
            <a:ext cx="4353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Выполнен полный комплекс реставрации </a:t>
            </a:r>
            <a:br>
              <a:rPr lang="ru-RU" dirty="0" smtClean="0"/>
            </a:br>
            <a:r>
              <a:rPr lang="ru-RU" dirty="0" smtClean="0"/>
              <a:t>(укрепление, раскрытие, </a:t>
            </a:r>
            <a:r>
              <a:rPr lang="ru-RU" dirty="0" err="1" smtClean="0"/>
              <a:t>тонирование</a:t>
            </a:r>
            <a:r>
              <a:rPr lang="ru-RU" dirty="0" smtClean="0"/>
              <a:t>), </a:t>
            </a:r>
            <a:br>
              <a:rPr lang="ru-RU" dirty="0" smtClean="0"/>
            </a:br>
            <a:r>
              <a:rPr lang="ru-RU" dirty="0" smtClean="0"/>
              <a:t>проведен комплекс исследований.</a:t>
            </a:r>
            <a:br>
              <a:rPr lang="ru-RU" dirty="0" smtClean="0"/>
            </a:br>
            <a:r>
              <a:rPr lang="ru-RU" dirty="0" smtClean="0"/>
              <a:t>Произведение и паспорт с приложениями </a:t>
            </a:r>
            <a:br>
              <a:rPr lang="ru-RU" dirty="0" smtClean="0"/>
            </a:br>
            <a:r>
              <a:rPr lang="ru-RU" dirty="0" smtClean="0"/>
              <a:t>переданы владельцу произведения (ВОКМ)</a:t>
            </a:r>
            <a:endParaRPr lang="en-US" dirty="0"/>
          </a:p>
        </p:txBody>
      </p:sp>
      <p:pic>
        <p:nvPicPr>
          <p:cNvPr id="6" name="Picture 2" descr="A:\фото\рестоврация\академия художеств\диплом темпера 907\папка с конечной версией\1. До реставрации\1.2 ОВ ЛС БС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49" y="2310668"/>
            <a:ext cx="1453551" cy="4465870"/>
          </a:xfrm>
          <a:prstGeom prst="rect">
            <a:avLst/>
          </a:prstGeom>
          <a:noFill/>
        </p:spPr>
      </p:pic>
      <p:pic>
        <p:nvPicPr>
          <p:cNvPr id="7" name="Picture 4" descr="A:\фото\рестоврация\академия художеств\диплом темпера 907\папка с конечной версией\2. В процессе реставрации\8. После удаление контрольных участков\2.56 ОВ ЛС ПС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2310668"/>
            <a:ext cx="1524563" cy="445293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6770" y="40028"/>
            <a:ext cx="4391030" cy="4836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A:\фото\рестоврация\академия художеств\диплом темпера 907\ик\1.1 ОВ ЛС ПС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71491" y="40029"/>
            <a:ext cx="1060074" cy="3340104"/>
          </a:xfrm>
          <a:prstGeom prst="rect">
            <a:avLst/>
          </a:prstGeom>
          <a:noFill/>
        </p:spPr>
      </p:pic>
      <p:pic>
        <p:nvPicPr>
          <p:cNvPr id="10" name="Picture 2" descr="A:\фото\рестоврация\академия художеств\диплом темпера 907\папка с конечной версией\1. До реставрации\1.1 ОВ ЛС ПС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2800" y="3410325"/>
            <a:ext cx="1060074" cy="3406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1331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Икона «Иоанн Богослов</a:t>
            </a:r>
            <a:r>
              <a:rPr lang="ru-RU" dirty="0"/>
              <a:t>», XVII в., дерево, яичная темпера, золочение, 108х37. Вологодский государственный историко-архитектурный и художественный музей-заповедник. </a:t>
            </a:r>
            <a:endParaRPr lang="en-US" dirty="0"/>
          </a:p>
          <a:p>
            <a:r>
              <a:rPr lang="ru-RU" dirty="0"/>
              <a:t>Руководитель </a:t>
            </a:r>
            <a:r>
              <a:rPr lang="ru-RU" b="1" dirty="0"/>
              <a:t>Ф.Ю.</a:t>
            </a:r>
            <a:r>
              <a:rPr lang="ru-RU" dirty="0"/>
              <a:t> </a:t>
            </a:r>
            <a:r>
              <a:rPr lang="ru-RU" b="1" dirty="0"/>
              <a:t>Бобров </a:t>
            </a:r>
            <a:endParaRPr lang="en-US" dirty="0"/>
          </a:p>
        </p:txBody>
      </p:sp>
      <p:pic>
        <p:nvPicPr>
          <p:cNvPr id="5" name="Изображение 3" descr="IMG_647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780179"/>
            <a:ext cx="1595886" cy="4934311"/>
          </a:xfrm>
          <a:prstGeom prst="rect">
            <a:avLst/>
          </a:prstGeom>
        </p:spPr>
      </p:pic>
      <p:pic>
        <p:nvPicPr>
          <p:cNvPr id="6" name="Изображение 4" descr="IMG_706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99613" y="3409366"/>
            <a:ext cx="4947276" cy="1688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14800" y="2509554"/>
            <a:ext cx="43532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Выполнен полный комплекс реставрации </a:t>
            </a:r>
            <a:br>
              <a:rPr lang="ru-RU" dirty="0" smtClean="0"/>
            </a:br>
            <a:r>
              <a:rPr lang="ru-RU" dirty="0" smtClean="0"/>
              <a:t>(укрепление, раскрытие, </a:t>
            </a:r>
            <a:r>
              <a:rPr lang="ru-RU" dirty="0" err="1" smtClean="0"/>
              <a:t>тонирование</a:t>
            </a:r>
            <a:r>
              <a:rPr lang="ru-RU" dirty="0" smtClean="0"/>
              <a:t>), </a:t>
            </a:r>
            <a:br>
              <a:rPr lang="ru-RU" dirty="0" smtClean="0"/>
            </a:br>
            <a:r>
              <a:rPr lang="ru-RU" dirty="0" smtClean="0"/>
              <a:t>проведен комплекс исследований.</a:t>
            </a:r>
            <a:br>
              <a:rPr lang="ru-RU" dirty="0" smtClean="0"/>
            </a:br>
            <a:r>
              <a:rPr lang="ru-RU" dirty="0" smtClean="0"/>
              <a:t>Произведение и паспорт с приложениями </a:t>
            </a:r>
            <a:br>
              <a:rPr lang="ru-RU" dirty="0" smtClean="0"/>
            </a:br>
            <a:r>
              <a:rPr lang="ru-RU" dirty="0" smtClean="0"/>
              <a:t>переданы владельцу произведения (ВОКМ)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76200"/>
            <a:ext cx="4563076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1295400"/>
            <a:ext cx="3265523" cy="64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5395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Икона «Богоматерь Тихвинская»</a:t>
            </a:r>
            <a:r>
              <a:rPr lang="ru-RU" dirty="0"/>
              <a:t>, дерево, яичная темпера, 89х66,5. Ц. Казанской Иконы Божьей матери, поселок Вырица.</a:t>
            </a:r>
            <a:endParaRPr lang="en-US" dirty="0"/>
          </a:p>
          <a:p>
            <a:r>
              <a:rPr lang="ru-RU" dirty="0"/>
              <a:t>Руководитель </a:t>
            </a:r>
            <a:r>
              <a:rPr lang="ru-RU" b="1" dirty="0"/>
              <a:t>Ф.Ю. Бобров</a:t>
            </a:r>
            <a:endParaRPr lang="en-US" dirty="0"/>
          </a:p>
        </p:txBody>
      </p:sp>
      <p:pic>
        <p:nvPicPr>
          <p:cNvPr id="5" name="图片 3" descr="КП891 Юй Цзяхао незаконченный.doc - WPS Office 2023_6_24 21_15_0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3" y="1200330"/>
            <a:ext cx="2140766" cy="28767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2612571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Выполнен полный комплекс реставрации (укрепление, раскрытие, </a:t>
            </a:r>
            <a:r>
              <a:rPr lang="ru-RU" dirty="0" err="1" smtClean="0"/>
              <a:t>тонирование</a:t>
            </a:r>
            <a:r>
              <a:rPr lang="ru-RU" dirty="0" smtClean="0"/>
              <a:t>), проведен комплекс исследований.</a:t>
            </a:r>
            <a:br>
              <a:rPr lang="ru-RU" dirty="0" smtClean="0"/>
            </a:br>
            <a:r>
              <a:rPr lang="ru-RU" dirty="0" smtClean="0"/>
              <a:t>Произведение и паспорт с приложениями готовы к передаче владельцу произведения (РПЦ)</a:t>
            </a:r>
            <a:endParaRPr lang="en-US" dirty="0"/>
          </a:p>
        </p:txBody>
      </p:sp>
      <p:pic>
        <p:nvPicPr>
          <p:cNvPr id="7" name="图片 4" descr="IMG_979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1200330"/>
            <a:ext cx="2133600" cy="2885146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7366" y="0"/>
            <a:ext cx="4626633" cy="262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图片 4" descr="IMG_989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3" y="4191097"/>
            <a:ext cx="1913997" cy="2570904"/>
          </a:xfrm>
          <a:prstGeom prst="rect">
            <a:avLst/>
          </a:prstGeom>
        </p:spPr>
      </p:pic>
      <p:pic>
        <p:nvPicPr>
          <p:cNvPr id="10" name="图片 3" descr="IMG_124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1" y="4185199"/>
            <a:ext cx="1905000" cy="2566737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4343015"/>
            <a:ext cx="5012463" cy="2210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2163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701</Words>
  <Application>Microsoft Office PowerPoint</Application>
  <PresentationFormat>Экран (4:3)</PresentationFormat>
  <Paragraphs>73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User_1</dc:creator>
  <cp:lastModifiedBy>Academyofarts</cp:lastModifiedBy>
  <cp:revision>46</cp:revision>
  <dcterms:created xsi:type="dcterms:W3CDTF">2023-12-19T20:32:16Z</dcterms:created>
  <dcterms:modified xsi:type="dcterms:W3CDTF">2024-01-17T13:55:35Z</dcterms:modified>
</cp:coreProperties>
</file>